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5"/>
  </p:notesMasterIdLst>
  <p:sldIdLst>
    <p:sldId id="260" r:id="rId2"/>
    <p:sldId id="256" r:id="rId3"/>
    <p:sldId id="280" r:id="rId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816D2-1A9B-4829-84B1-541A70F24B72}" type="datetimeFigureOut">
              <a:t>19.05.2023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93952-8B6C-4B3B-AF7B-2E3F81A6D05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0105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719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667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243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7410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220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084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925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083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459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967EBE-A9FB-5929-A5CF-B19330A507D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 lang="cs-CZ"/>
            </a:lvl1pPr>
          </a:lstStyle>
          <a:p>
            <a:pPr lvl="0"/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AADA1E-F7D4-0D64-1A93-C2CDC35D0D0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 lang="cs-CZ"/>
            </a:lvl1pPr>
          </a:lstStyle>
          <a:p>
            <a:pPr lvl="0"/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D5E1A0-C4DA-B693-89FA-59D3CA2EE9F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lang="cs-CZ"/>
            </a:lvl1pPr>
          </a:lstStyle>
          <a:p>
            <a:pPr lvl="0"/>
            <a:fld id="{B89FED56-9EAC-4ADD-A89A-F8226D05A0FB}" type="slidenum">
              <a:t>‹#›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B04C5E6-314B-9606-D51A-78F81AE655B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9560" y="273418"/>
            <a:ext cx="10972120" cy="1144631"/>
          </a:xfrm>
        </p:spPr>
        <p:txBody>
          <a:bodyPr lIns="0" tIns="0" rIns="0" bIns="0" anchor="ctr" anchorCtr="1"/>
          <a:lstStyle>
            <a:lvl1pPr algn="ctr" hangingPunct="0">
              <a:defRPr lang="cs-CZ" sz="5321">
                <a:latin typeface="Liberation Sans" pitchFamily="18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B3EFF863-22E2-4185-EBE5-F9E61A1E639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9560" y="1604402"/>
            <a:ext cx="10972120" cy="3977258"/>
          </a:xfrm>
        </p:spPr>
        <p:txBody>
          <a:bodyPr lIns="0" tIns="0" rIns="0" bIns="0"/>
          <a:lstStyle>
            <a:lvl1pPr hangingPunct="0">
              <a:spcBef>
                <a:spcPts val="1711"/>
              </a:spcBef>
              <a:defRPr lang="cs-CZ" sz="3870">
                <a:latin typeface="Liberation Sans" pitchFamily="18"/>
              </a:defRPr>
            </a:lvl1pPr>
          </a:lstStyle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015695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52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410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117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845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77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304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479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109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8665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811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BFA8D-D7A8-8FA7-84D8-F2CB252362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4358" y="1447800"/>
            <a:ext cx="5599942" cy="3096987"/>
          </a:xfrm>
        </p:spPr>
        <p:txBody>
          <a:bodyPr>
            <a:normAutofit/>
          </a:bodyPr>
          <a:lstStyle/>
          <a:p>
            <a:r>
              <a:rPr lang="cs-CZ" sz="6600"/>
              <a:t>Erasmus+</a:t>
            </a:r>
            <a:br>
              <a:rPr lang="cs-CZ" sz="6600"/>
            </a:br>
            <a:r>
              <a:rPr lang="cs-CZ" sz="6600"/>
              <a:t>Latvia 2023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6B2C98D-E0D9-4FE3-8E42-4547B8D27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-659120" y="659121"/>
            <a:ext cx="6858001" cy="5539756"/>
          </a:xfrm>
          <a:custGeom>
            <a:avLst/>
            <a:gdLst>
              <a:gd name="connsiteX0" fmla="*/ 6858001 w 6858001"/>
              <a:gd name="connsiteY0" fmla="*/ 1344715 h 5539756"/>
              <a:gd name="connsiteX1" fmla="*/ 6858001 w 6858001"/>
              <a:gd name="connsiteY1" fmla="*/ 1177 h 5539756"/>
              <a:gd name="connsiteX2" fmla="*/ 6702324 w 6858001"/>
              <a:gd name="connsiteY2" fmla="*/ 26222 h 5539756"/>
              <a:gd name="connsiteX3" fmla="*/ 6547333 w 6858001"/>
              <a:gd name="connsiteY3" fmla="*/ 50091 h 5539756"/>
              <a:gd name="connsiteX4" fmla="*/ 6391657 w 6858001"/>
              <a:gd name="connsiteY4" fmla="*/ 73455 h 5539756"/>
              <a:gd name="connsiteX5" fmla="*/ 6235294 w 6858001"/>
              <a:gd name="connsiteY5" fmla="*/ 93458 h 5539756"/>
              <a:gd name="connsiteX6" fmla="*/ 6079618 w 6858001"/>
              <a:gd name="connsiteY6" fmla="*/ 113629 h 5539756"/>
              <a:gd name="connsiteX7" fmla="*/ 5923255 w 6858001"/>
              <a:gd name="connsiteY7" fmla="*/ 132455 h 5539756"/>
              <a:gd name="connsiteX8" fmla="*/ 5768950 w 6858001"/>
              <a:gd name="connsiteY8" fmla="*/ 148591 h 5539756"/>
              <a:gd name="connsiteX9" fmla="*/ 5612588 w 6858001"/>
              <a:gd name="connsiteY9" fmla="*/ 163887 h 5539756"/>
              <a:gd name="connsiteX10" fmla="*/ 5456911 w 6858001"/>
              <a:gd name="connsiteY10" fmla="*/ 177839 h 5539756"/>
              <a:gd name="connsiteX11" fmla="*/ 5303978 w 6858001"/>
              <a:gd name="connsiteY11" fmla="*/ 189941 h 5539756"/>
              <a:gd name="connsiteX12" fmla="*/ 5148987 w 6858001"/>
              <a:gd name="connsiteY12" fmla="*/ 202044 h 5539756"/>
              <a:gd name="connsiteX13" fmla="*/ 4996054 w 6858001"/>
              <a:gd name="connsiteY13" fmla="*/ 212129 h 5539756"/>
              <a:gd name="connsiteX14" fmla="*/ 4843120 w 6858001"/>
              <a:gd name="connsiteY14" fmla="*/ 220029 h 5539756"/>
              <a:gd name="connsiteX15" fmla="*/ 4690873 w 6858001"/>
              <a:gd name="connsiteY15" fmla="*/ 228266 h 5539756"/>
              <a:gd name="connsiteX16" fmla="*/ 4539997 w 6858001"/>
              <a:gd name="connsiteY16" fmla="*/ 235157 h 5539756"/>
              <a:gd name="connsiteX17" fmla="*/ 4390492 w 6858001"/>
              <a:gd name="connsiteY17" fmla="*/ 240032 h 5539756"/>
              <a:gd name="connsiteX18" fmla="*/ 4240988 w 6858001"/>
              <a:gd name="connsiteY18" fmla="*/ 244234 h 5539756"/>
              <a:gd name="connsiteX19" fmla="*/ 4092855 w 6858001"/>
              <a:gd name="connsiteY19" fmla="*/ 248268 h 5539756"/>
              <a:gd name="connsiteX20" fmla="*/ 3946780 w 6858001"/>
              <a:gd name="connsiteY20" fmla="*/ 250117 h 5539756"/>
              <a:gd name="connsiteX21" fmla="*/ 3800704 w 6858001"/>
              <a:gd name="connsiteY21" fmla="*/ 252134 h 5539756"/>
              <a:gd name="connsiteX22" fmla="*/ 3656686 w 6858001"/>
              <a:gd name="connsiteY22" fmla="*/ 253143 h 5539756"/>
              <a:gd name="connsiteX23" fmla="*/ 3514040 w 6858001"/>
              <a:gd name="connsiteY23" fmla="*/ 252134 h 5539756"/>
              <a:gd name="connsiteX24" fmla="*/ 3372765 w 6858001"/>
              <a:gd name="connsiteY24" fmla="*/ 252134 h 5539756"/>
              <a:gd name="connsiteX25" fmla="*/ 3232862 w 6858001"/>
              <a:gd name="connsiteY25" fmla="*/ 250117 h 5539756"/>
              <a:gd name="connsiteX26" fmla="*/ 3095702 w 6858001"/>
              <a:gd name="connsiteY26" fmla="*/ 247092 h 5539756"/>
              <a:gd name="connsiteX27" fmla="*/ 2959914 w 6858001"/>
              <a:gd name="connsiteY27" fmla="*/ 244234 h 5539756"/>
              <a:gd name="connsiteX28" fmla="*/ 2826868 w 6858001"/>
              <a:gd name="connsiteY28" fmla="*/ 241040 h 5539756"/>
              <a:gd name="connsiteX29" fmla="*/ 2694509 w 6858001"/>
              <a:gd name="connsiteY29" fmla="*/ 236166 h 5539756"/>
              <a:gd name="connsiteX30" fmla="*/ 2564208 w 6858001"/>
              <a:gd name="connsiteY30" fmla="*/ 230955 h 5539756"/>
              <a:gd name="connsiteX31" fmla="*/ 2436649 w 6858001"/>
              <a:gd name="connsiteY31" fmla="*/ 226249 h 5539756"/>
              <a:gd name="connsiteX32" fmla="*/ 2187703 w 6858001"/>
              <a:gd name="connsiteY32" fmla="*/ 212969 h 5539756"/>
              <a:gd name="connsiteX33" fmla="*/ 1949045 w 6858001"/>
              <a:gd name="connsiteY33" fmla="*/ 198850 h 5539756"/>
              <a:gd name="connsiteX34" fmla="*/ 1719988 w 6858001"/>
              <a:gd name="connsiteY34" fmla="*/ 184058 h 5539756"/>
              <a:gd name="connsiteX35" fmla="*/ 1503275 w 6858001"/>
              <a:gd name="connsiteY35" fmla="*/ 167753 h 5539756"/>
              <a:gd name="connsiteX36" fmla="*/ 1296163 w 6858001"/>
              <a:gd name="connsiteY36" fmla="*/ 150776 h 5539756"/>
              <a:gd name="connsiteX37" fmla="*/ 1104139 w 6858001"/>
              <a:gd name="connsiteY37" fmla="*/ 132455 h 5539756"/>
              <a:gd name="connsiteX38" fmla="*/ 923774 w 6858001"/>
              <a:gd name="connsiteY38" fmla="*/ 114469 h 5539756"/>
              <a:gd name="connsiteX39" fmla="*/ 757810 w 6858001"/>
              <a:gd name="connsiteY39" fmla="*/ 96484 h 5539756"/>
              <a:gd name="connsiteX40" fmla="*/ 605563 w 6858001"/>
              <a:gd name="connsiteY40" fmla="*/ 79507 h 5539756"/>
              <a:gd name="connsiteX41" fmla="*/ 470460 w 6858001"/>
              <a:gd name="connsiteY41" fmla="*/ 63370 h 5539756"/>
              <a:gd name="connsiteX42" fmla="*/ 348388 w 6858001"/>
              <a:gd name="connsiteY42" fmla="*/ 48074 h 5539756"/>
              <a:gd name="connsiteX43" fmla="*/ 245518 w 6858001"/>
              <a:gd name="connsiteY43" fmla="*/ 35299 h 5539756"/>
              <a:gd name="connsiteX44" fmla="*/ 159107 w 6858001"/>
              <a:gd name="connsiteY44" fmla="*/ 23197 h 5539756"/>
              <a:gd name="connsiteX45" fmla="*/ 40463 w 6858001"/>
              <a:gd name="connsiteY45" fmla="*/ 5883 h 5539756"/>
              <a:gd name="connsiteX46" fmla="*/ 1 w 6858001"/>
              <a:gd name="connsiteY46" fmla="*/ 0 h 5539756"/>
              <a:gd name="connsiteX47" fmla="*/ 1 w 6858001"/>
              <a:gd name="connsiteY47" fmla="*/ 905405 h 5539756"/>
              <a:gd name="connsiteX48" fmla="*/ 0 w 6858001"/>
              <a:gd name="connsiteY48" fmla="*/ 905405 h 5539756"/>
              <a:gd name="connsiteX49" fmla="*/ 0 w 6858001"/>
              <a:gd name="connsiteY49" fmla="*/ 5539756 h 5539756"/>
              <a:gd name="connsiteX50" fmla="*/ 6858000 w 6858001"/>
              <a:gd name="connsiteY50" fmla="*/ 5539756 h 5539756"/>
              <a:gd name="connsiteX51" fmla="*/ 6858000 w 6858001"/>
              <a:gd name="connsiteY51" fmla="*/ 1344715 h 5539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5539756">
                <a:moveTo>
                  <a:pt x="6858001" y="1344715"/>
                </a:moveTo>
                <a:lnTo>
                  <a:pt x="6858001" y="1177"/>
                </a:lnTo>
                <a:lnTo>
                  <a:pt x="6702324" y="26222"/>
                </a:lnTo>
                <a:lnTo>
                  <a:pt x="6547333" y="50091"/>
                </a:lnTo>
                <a:lnTo>
                  <a:pt x="6391657" y="73455"/>
                </a:lnTo>
                <a:lnTo>
                  <a:pt x="6235294" y="93458"/>
                </a:lnTo>
                <a:lnTo>
                  <a:pt x="6079618" y="113629"/>
                </a:lnTo>
                <a:lnTo>
                  <a:pt x="5923255" y="132455"/>
                </a:lnTo>
                <a:lnTo>
                  <a:pt x="5768950" y="148591"/>
                </a:lnTo>
                <a:lnTo>
                  <a:pt x="5612588" y="163887"/>
                </a:lnTo>
                <a:lnTo>
                  <a:pt x="5456911" y="177839"/>
                </a:lnTo>
                <a:lnTo>
                  <a:pt x="5303978" y="189941"/>
                </a:lnTo>
                <a:lnTo>
                  <a:pt x="5148987" y="202044"/>
                </a:lnTo>
                <a:lnTo>
                  <a:pt x="4996054" y="212129"/>
                </a:lnTo>
                <a:lnTo>
                  <a:pt x="4843120" y="220029"/>
                </a:lnTo>
                <a:lnTo>
                  <a:pt x="4690873" y="228266"/>
                </a:lnTo>
                <a:lnTo>
                  <a:pt x="4539997" y="235157"/>
                </a:lnTo>
                <a:lnTo>
                  <a:pt x="4390492" y="240032"/>
                </a:lnTo>
                <a:lnTo>
                  <a:pt x="4240988" y="244234"/>
                </a:lnTo>
                <a:lnTo>
                  <a:pt x="4092855" y="248268"/>
                </a:lnTo>
                <a:lnTo>
                  <a:pt x="3946780" y="250117"/>
                </a:lnTo>
                <a:lnTo>
                  <a:pt x="3800704" y="252134"/>
                </a:lnTo>
                <a:lnTo>
                  <a:pt x="3656686" y="253143"/>
                </a:lnTo>
                <a:lnTo>
                  <a:pt x="3514040" y="252134"/>
                </a:lnTo>
                <a:lnTo>
                  <a:pt x="3372765" y="252134"/>
                </a:lnTo>
                <a:lnTo>
                  <a:pt x="3232862" y="250117"/>
                </a:lnTo>
                <a:lnTo>
                  <a:pt x="3095702" y="247092"/>
                </a:lnTo>
                <a:lnTo>
                  <a:pt x="2959914" y="244234"/>
                </a:lnTo>
                <a:lnTo>
                  <a:pt x="2826868" y="241040"/>
                </a:lnTo>
                <a:lnTo>
                  <a:pt x="2694509" y="236166"/>
                </a:lnTo>
                <a:lnTo>
                  <a:pt x="2564208" y="230955"/>
                </a:lnTo>
                <a:lnTo>
                  <a:pt x="2436649" y="226249"/>
                </a:lnTo>
                <a:lnTo>
                  <a:pt x="2187703" y="212969"/>
                </a:lnTo>
                <a:lnTo>
                  <a:pt x="1949045" y="198850"/>
                </a:lnTo>
                <a:lnTo>
                  <a:pt x="1719988" y="184058"/>
                </a:lnTo>
                <a:lnTo>
                  <a:pt x="1503275" y="167753"/>
                </a:lnTo>
                <a:lnTo>
                  <a:pt x="1296163" y="150776"/>
                </a:lnTo>
                <a:lnTo>
                  <a:pt x="1104139" y="132455"/>
                </a:lnTo>
                <a:lnTo>
                  <a:pt x="923774" y="114469"/>
                </a:lnTo>
                <a:lnTo>
                  <a:pt x="757810" y="96484"/>
                </a:lnTo>
                <a:lnTo>
                  <a:pt x="605563" y="79507"/>
                </a:lnTo>
                <a:lnTo>
                  <a:pt x="470460" y="63370"/>
                </a:lnTo>
                <a:lnTo>
                  <a:pt x="348388" y="48074"/>
                </a:lnTo>
                <a:lnTo>
                  <a:pt x="245518" y="35299"/>
                </a:lnTo>
                <a:lnTo>
                  <a:pt x="159107" y="23197"/>
                </a:lnTo>
                <a:lnTo>
                  <a:pt x="40463" y="5883"/>
                </a:lnTo>
                <a:lnTo>
                  <a:pt x="1" y="0"/>
                </a:lnTo>
                <a:lnTo>
                  <a:pt x="1" y="905405"/>
                </a:lnTo>
                <a:lnTo>
                  <a:pt x="0" y="905405"/>
                </a:lnTo>
                <a:lnTo>
                  <a:pt x="0" y="5539756"/>
                </a:lnTo>
                <a:lnTo>
                  <a:pt x="6858000" y="5539756"/>
                </a:lnTo>
                <a:lnTo>
                  <a:pt x="6858000" y="13447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BD156EC3-348E-567D-BE69-BC5A7629A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090" y="647698"/>
            <a:ext cx="2693175" cy="2727267"/>
          </a:xfrm>
          <a:prstGeom prst="rect">
            <a:avLst/>
          </a:prstGeom>
          <a:effectLst/>
        </p:spPr>
      </p:pic>
      <p:sp>
        <p:nvSpPr>
          <p:cNvPr id="12" name="Freeform 27">
            <a:extLst>
              <a:ext uri="{FF2B5EF4-FFF2-40B4-BE49-F238E27FC236}">
                <a16:creationId xmlns:a16="http://schemas.microsoft.com/office/drawing/2014/main" id="{0258BAE0-E019-4635-94F1-D65C71B155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93485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5" descr="Obsah obrázku logo&#10;&#10;Popis se vygeneroval automaticky.">
            <a:extLst>
              <a:ext uri="{FF2B5EF4-FFF2-40B4-BE49-F238E27FC236}">
                <a16:creationId xmlns:a16="http://schemas.microsoft.com/office/drawing/2014/main" id="{EAD737A2-1397-D6B4-CBCD-621881088E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236" y="3482108"/>
            <a:ext cx="2564065" cy="272772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22302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16DCFAEE-4E94-41B4-9ED9-61F3891FB4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397"/>
          <a:stretch/>
        </p:blipFill>
        <p:spPr>
          <a:xfrm>
            <a:off x="6453594" y="981840"/>
            <a:ext cx="4394882" cy="2266489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FA8D085B-152C-5912-232B-04E41457E7D1}"/>
              </a:ext>
            </a:extLst>
          </p:cNvPr>
          <p:cNvSpPr txBox="1"/>
          <p:nvPr/>
        </p:nvSpPr>
        <p:spPr>
          <a:xfrm>
            <a:off x="1520749" y="647565"/>
            <a:ext cx="3640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dirty="0" err="1">
                <a:latin typeface="+mj-lt"/>
              </a:rPr>
              <a:t>runtor</a:t>
            </a:r>
            <a:endParaRPr lang="cs-CZ" sz="5400" b="1" dirty="0">
              <a:latin typeface="+mj-lt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9655CD5-1D79-FF88-7040-72765F0F0CA0}"/>
              </a:ext>
            </a:extLst>
          </p:cNvPr>
          <p:cNvSpPr txBox="1"/>
          <p:nvPr/>
        </p:nvSpPr>
        <p:spPr>
          <a:xfrm>
            <a:off x="286256" y="2251338"/>
            <a:ext cx="5809744" cy="2103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GB" sz="2400" dirty="0">
                <a:latin typeface="+mj-lt"/>
                <a:ea typeface="+mj-ea"/>
                <a:cs typeface="+mj-cs"/>
              </a:rPr>
              <a:t>Start-up</a:t>
            </a:r>
          </a:p>
          <a:p>
            <a:pPr marL="342900" indent="-342900" defTabSz="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GB" sz="2400" dirty="0">
                <a:latin typeface="+mj-lt"/>
                <a:ea typeface="+mj-ea"/>
                <a:cs typeface="+mj-cs"/>
              </a:rPr>
              <a:t>The company </a:t>
            </a:r>
            <a:r>
              <a:rPr lang="cs-CZ" sz="2400" dirty="0">
                <a:latin typeface="+mj-lt"/>
                <a:ea typeface="+mj-ea"/>
                <a:cs typeface="+mj-cs"/>
              </a:rPr>
              <a:t>has </a:t>
            </a:r>
            <a:r>
              <a:rPr lang="en-GB" sz="2400" dirty="0">
                <a:latin typeface="+mj-lt"/>
                <a:ea typeface="+mj-ea"/>
                <a:cs typeface="+mj-cs"/>
              </a:rPr>
              <a:t>three </a:t>
            </a:r>
            <a:r>
              <a:rPr lang="cs-CZ" sz="2400" dirty="0" err="1">
                <a:latin typeface="+mj-lt"/>
                <a:ea typeface="+mj-ea"/>
                <a:cs typeface="+mj-cs"/>
              </a:rPr>
              <a:t>employees</a:t>
            </a:r>
            <a:endParaRPr lang="en-GB" sz="2400" dirty="0">
              <a:latin typeface="+mj-lt"/>
              <a:ea typeface="+mj-ea"/>
              <a:cs typeface="+mj-cs"/>
            </a:endParaRPr>
          </a:p>
          <a:p>
            <a:pPr marL="342900" indent="-342900" defTabSz="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GB" sz="2400" dirty="0">
                <a:latin typeface="+mj-lt"/>
                <a:ea typeface="+mj-ea"/>
                <a:cs typeface="+mj-cs"/>
              </a:rPr>
              <a:t>They make cargo scooters and electric skateboards</a:t>
            </a:r>
          </a:p>
          <a:p>
            <a:endParaRPr lang="en-GB" dirty="0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C67CF844-5FA2-447A-E870-4AEFC42374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19" y="302482"/>
            <a:ext cx="1603773" cy="1603773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07E7D796-327F-94C0-F9CD-D51BB8677243}"/>
              </a:ext>
            </a:extLst>
          </p:cNvPr>
          <p:cNvSpPr/>
          <p:nvPr/>
        </p:nvSpPr>
        <p:spPr>
          <a:xfrm>
            <a:off x="6453594" y="2734974"/>
            <a:ext cx="3640016" cy="237067"/>
          </a:xfrm>
          <a:prstGeom prst="rect">
            <a:avLst/>
          </a:prstGeom>
          <a:gradFill flip="none" rotWithShape="1">
            <a:gsLst>
              <a:gs pos="746">
                <a:schemeClr val="accent1">
                  <a:lumMod val="77000"/>
                  <a:alpha val="0"/>
                </a:schemeClr>
              </a:gs>
              <a:gs pos="98507">
                <a:schemeClr val="accent1">
                  <a:lumMod val="77000"/>
                </a:schemeClr>
              </a:gs>
              <a:gs pos="74000">
                <a:schemeClr val="accent1">
                  <a:lumMod val="77000"/>
                  <a:alpha val="99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0174405A-22A6-856B-AEA2-B2769B5A88E6}"/>
              </a:ext>
            </a:extLst>
          </p:cNvPr>
          <p:cNvSpPr txBox="1"/>
          <p:nvPr/>
        </p:nvSpPr>
        <p:spPr>
          <a:xfrm>
            <a:off x="6017886" y="2690093"/>
            <a:ext cx="2310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/>
              <a:t>Cargo scooters</a:t>
            </a:r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37C755C4-76C7-6787-3DD9-21186173B711}"/>
              </a:ext>
            </a:extLst>
          </p:cNvPr>
          <p:cNvGrpSpPr/>
          <p:nvPr/>
        </p:nvGrpSpPr>
        <p:grpSpPr>
          <a:xfrm>
            <a:off x="6453593" y="3593282"/>
            <a:ext cx="4394884" cy="2472122"/>
            <a:chOff x="6453593" y="3593282"/>
            <a:chExt cx="4394884" cy="2472122"/>
          </a:xfrm>
        </p:grpSpPr>
        <p:pic>
          <p:nvPicPr>
            <p:cNvPr id="3" name="Obrázek 2">
              <a:extLst>
                <a:ext uri="{FF2B5EF4-FFF2-40B4-BE49-F238E27FC236}">
                  <a16:creationId xmlns:a16="http://schemas.microsoft.com/office/drawing/2014/main" id="{3F658B03-A6A6-3792-730F-CB843735C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3594" y="3593282"/>
              <a:ext cx="4394883" cy="2472122"/>
            </a:xfrm>
            <a:prstGeom prst="rect">
              <a:avLst/>
            </a:prstGeom>
          </p:spPr>
        </p:pic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B877E7F3-1BD7-8AAC-580D-A32204D3714D}"/>
                </a:ext>
              </a:extLst>
            </p:cNvPr>
            <p:cNvSpPr/>
            <p:nvPr/>
          </p:nvSpPr>
          <p:spPr>
            <a:xfrm>
              <a:off x="6453594" y="5639093"/>
              <a:ext cx="4394882" cy="237067"/>
            </a:xfrm>
            <a:prstGeom prst="rect">
              <a:avLst/>
            </a:prstGeom>
            <a:gradFill flip="none" rotWithShape="1">
              <a:gsLst>
                <a:gs pos="746">
                  <a:schemeClr val="accent1">
                    <a:lumMod val="77000"/>
                    <a:alpha val="0"/>
                  </a:schemeClr>
                </a:gs>
                <a:gs pos="98507">
                  <a:schemeClr val="accent1">
                    <a:lumMod val="77000"/>
                  </a:schemeClr>
                </a:gs>
                <a:gs pos="74000">
                  <a:schemeClr val="accent1">
                    <a:lumMod val="77000"/>
                    <a:alpha val="99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A015062E-1716-6D4F-C064-2DA5CD1868EB}"/>
                </a:ext>
              </a:extLst>
            </p:cNvPr>
            <p:cNvSpPr txBox="1"/>
            <p:nvPr/>
          </p:nvSpPr>
          <p:spPr>
            <a:xfrm>
              <a:off x="6453593" y="5603737"/>
              <a:ext cx="19335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i="1"/>
                <a:t>Electric skateboards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3731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F9EA67A7-CDE5-4A08-8A80-025ACC03F1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767" y="4092087"/>
            <a:ext cx="3429961" cy="257247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6105EA4-BB66-7C01-AEE4-25A4E65080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748" y="2117915"/>
            <a:ext cx="3718560" cy="278892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9532434C-4A0E-FD7D-100F-A0ED7C375FA6}"/>
              </a:ext>
            </a:extLst>
          </p:cNvPr>
          <p:cNvSpPr txBox="1"/>
          <p:nvPr/>
        </p:nvSpPr>
        <p:spPr>
          <a:xfrm>
            <a:off x="365250" y="2038699"/>
            <a:ext cx="6824005" cy="354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spcBef>
                <a:spcPts val="1000"/>
              </a:spcBef>
              <a:spcAft>
                <a:spcPts val="24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400" dirty="0">
                <a:latin typeface="+mj-lt"/>
                <a:ea typeface="+mj-ea"/>
                <a:cs typeface="+mj-cs"/>
              </a:rPr>
              <a:t>In </a:t>
            </a:r>
            <a:r>
              <a:rPr lang="en-US" sz="2400" dirty="0" err="1">
                <a:latin typeface="+mj-lt"/>
                <a:ea typeface="+mj-ea"/>
                <a:cs typeface="+mj-cs"/>
              </a:rPr>
              <a:t>Bruntor</a:t>
            </a:r>
            <a:r>
              <a:rPr lang="en-US" sz="2400" dirty="0">
                <a:latin typeface="+mj-lt"/>
                <a:ea typeface="+mj-ea"/>
                <a:cs typeface="+mj-cs"/>
              </a:rPr>
              <a:t>, we mainly conducted market research in Europe. </a:t>
            </a:r>
            <a:endParaRPr lang="cs-CZ" sz="2400" dirty="0">
              <a:latin typeface="+mj-lt"/>
              <a:ea typeface="+mj-ea"/>
              <a:cs typeface="+mj-cs"/>
            </a:endParaRPr>
          </a:p>
          <a:p>
            <a:pPr marL="342900" indent="-342900" defTabSz="457200">
              <a:spcBef>
                <a:spcPts val="1000"/>
              </a:spcBef>
              <a:spcAft>
                <a:spcPts val="24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cs-CZ" sz="2400" dirty="0">
                <a:latin typeface="+mj-lt"/>
                <a:ea typeface="+mj-ea"/>
                <a:cs typeface="+mj-cs"/>
              </a:rPr>
              <a:t>G</a:t>
            </a:r>
            <a:r>
              <a:rPr lang="en-US" sz="2400" dirty="0" err="1">
                <a:latin typeface="+mj-lt"/>
                <a:ea typeface="+mj-ea"/>
                <a:cs typeface="+mj-cs"/>
              </a:rPr>
              <a:t>ather</a:t>
            </a:r>
            <a:r>
              <a:rPr lang="cs-CZ" sz="2400" dirty="0" err="1">
                <a:latin typeface="+mj-lt"/>
                <a:ea typeface="+mj-ea"/>
                <a:cs typeface="+mj-cs"/>
              </a:rPr>
              <a:t>ing</a:t>
            </a:r>
            <a:r>
              <a:rPr lang="en-US" sz="2400" dirty="0">
                <a:latin typeface="+mj-lt"/>
                <a:ea typeface="+mj-ea"/>
                <a:cs typeface="+mj-cs"/>
              </a:rPr>
              <a:t> information on companies within a given country</a:t>
            </a:r>
            <a:r>
              <a:rPr lang="cs-CZ" sz="2400" dirty="0">
                <a:latin typeface="+mj-lt"/>
                <a:ea typeface="+mj-ea"/>
                <a:cs typeface="+mj-cs"/>
              </a:rPr>
              <a:t>:</a:t>
            </a:r>
            <a:r>
              <a:rPr lang="en-US" sz="2400" dirty="0">
                <a:latin typeface="+mj-lt"/>
                <a:ea typeface="+mj-ea"/>
                <a:cs typeface="+mj-cs"/>
              </a:rPr>
              <a:t> salaries</a:t>
            </a:r>
            <a:r>
              <a:rPr lang="cs-CZ" sz="2400" dirty="0">
                <a:latin typeface="+mj-lt"/>
                <a:ea typeface="+mj-ea"/>
                <a:cs typeface="+mj-cs"/>
              </a:rPr>
              <a:t>, </a:t>
            </a:r>
            <a:r>
              <a:rPr lang="en-US" sz="2400" dirty="0">
                <a:latin typeface="+mj-lt"/>
                <a:ea typeface="+mj-ea"/>
                <a:cs typeface="+mj-cs"/>
              </a:rPr>
              <a:t>number of employees</a:t>
            </a:r>
            <a:r>
              <a:rPr lang="cs-CZ" sz="2400" dirty="0">
                <a:latin typeface="+mj-lt"/>
                <a:ea typeface="+mj-ea"/>
                <a:cs typeface="+mj-cs"/>
              </a:rPr>
              <a:t>, </a:t>
            </a:r>
            <a:r>
              <a:rPr lang="cs-CZ" sz="2400" dirty="0" err="1">
                <a:latin typeface="+mj-lt"/>
                <a:ea typeface="+mj-ea"/>
                <a:cs typeface="+mj-cs"/>
              </a:rPr>
              <a:t>etc</a:t>
            </a:r>
            <a:r>
              <a:rPr lang="cs-CZ" sz="2400" dirty="0">
                <a:latin typeface="+mj-lt"/>
                <a:ea typeface="+mj-ea"/>
                <a:cs typeface="+mj-cs"/>
              </a:rPr>
              <a:t>.</a:t>
            </a:r>
          </a:p>
          <a:p>
            <a:pPr marL="342900" indent="-342900" defTabSz="457200">
              <a:spcBef>
                <a:spcPts val="1000"/>
              </a:spcBef>
              <a:spcAft>
                <a:spcPts val="24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cs-CZ" sz="2400" dirty="0" err="1">
                <a:latin typeface="+mj-lt"/>
                <a:ea typeface="+mj-ea"/>
                <a:cs typeface="+mj-cs"/>
              </a:rPr>
              <a:t>Visiting</a:t>
            </a:r>
            <a:r>
              <a:rPr lang="cs-CZ" sz="2400" dirty="0">
                <a:latin typeface="+mj-lt"/>
                <a:ea typeface="+mj-ea"/>
                <a:cs typeface="+mj-cs"/>
              </a:rPr>
              <a:t> </a:t>
            </a:r>
            <a:r>
              <a:rPr lang="cs-CZ" sz="2400" dirty="0" err="1">
                <a:latin typeface="+mj-lt"/>
                <a:ea typeface="+mj-ea"/>
                <a:cs typeface="+mj-cs"/>
              </a:rPr>
              <a:t>conferences</a:t>
            </a:r>
            <a:r>
              <a:rPr lang="cs-CZ" sz="2400" dirty="0">
                <a:latin typeface="+mj-lt"/>
                <a:ea typeface="+mj-ea"/>
                <a:cs typeface="+mj-cs"/>
              </a:rPr>
              <a:t>: </a:t>
            </a:r>
            <a:r>
              <a:rPr lang="cs-CZ" sz="2400" dirty="0" err="1">
                <a:latin typeface="+mj-lt"/>
                <a:ea typeface="+mj-ea"/>
                <a:cs typeface="+mj-cs"/>
              </a:rPr>
              <a:t>Deeptech</a:t>
            </a:r>
            <a:r>
              <a:rPr lang="cs-CZ" sz="2400" dirty="0">
                <a:latin typeface="+mj-lt"/>
                <a:ea typeface="+mj-ea"/>
                <a:cs typeface="+mj-cs"/>
              </a:rPr>
              <a:t> atelier and </a:t>
            </a:r>
            <a:r>
              <a:rPr lang="cs-CZ" sz="2400" dirty="0" err="1">
                <a:latin typeface="+mj-lt"/>
                <a:ea typeface="+mj-ea"/>
                <a:cs typeface="+mj-cs"/>
              </a:rPr>
              <a:t>Fantodroms</a:t>
            </a:r>
            <a:endParaRPr lang="cs-CZ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1C02A10D-B68D-27BF-F553-23F9B13ACD1E}"/>
              </a:ext>
            </a:extLst>
          </p:cNvPr>
          <p:cNvSpPr/>
          <p:nvPr/>
        </p:nvSpPr>
        <p:spPr>
          <a:xfrm>
            <a:off x="8414746" y="4464135"/>
            <a:ext cx="3718559" cy="237067"/>
          </a:xfrm>
          <a:prstGeom prst="rect">
            <a:avLst/>
          </a:prstGeom>
          <a:gradFill flip="none" rotWithShape="1">
            <a:gsLst>
              <a:gs pos="746">
                <a:schemeClr val="accent1">
                  <a:lumMod val="77000"/>
                  <a:alpha val="0"/>
                </a:schemeClr>
              </a:gs>
              <a:gs pos="98507">
                <a:schemeClr val="accent1">
                  <a:lumMod val="77000"/>
                </a:schemeClr>
              </a:gs>
              <a:gs pos="74000">
                <a:schemeClr val="accent1">
                  <a:lumMod val="77000"/>
                  <a:alpha val="99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8D29D8C8-C1CB-5AA6-A529-85936FF375A5}"/>
              </a:ext>
            </a:extLst>
          </p:cNvPr>
          <p:cNvSpPr/>
          <p:nvPr/>
        </p:nvSpPr>
        <p:spPr>
          <a:xfrm>
            <a:off x="6699767" y="6236687"/>
            <a:ext cx="3429961" cy="237067"/>
          </a:xfrm>
          <a:prstGeom prst="rect">
            <a:avLst/>
          </a:prstGeom>
          <a:gradFill flip="none" rotWithShape="1">
            <a:gsLst>
              <a:gs pos="746">
                <a:schemeClr val="accent1">
                  <a:lumMod val="77000"/>
                  <a:alpha val="0"/>
                </a:schemeClr>
              </a:gs>
              <a:gs pos="98507">
                <a:schemeClr val="accent1">
                  <a:lumMod val="77000"/>
                </a:schemeClr>
              </a:gs>
              <a:gs pos="74000">
                <a:schemeClr val="accent1">
                  <a:lumMod val="77000"/>
                  <a:alpha val="99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B9D0CC07-A227-6032-7893-D9E5D9195F2E}"/>
              </a:ext>
            </a:extLst>
          </p:cNvPr>
          <p:cNvGrpSpPr/>
          <p:nvPr/>
        </p:nvGrpSpPr>
        <p:grpSpPr>
          <a:xfrm>
            <a:off x="6925806" y="187263"/>
            <a:ext cx="2825480" cy="2985434"/>
            <a:chOff x="7182541" y="360192"/>
            <a:chExt cx="2825480" cy="2985434"/>
          </a:xfrm>
        </p:grpSpPr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D03D8633-93EE-AF25-617E-494DA7712C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6" b="10380"/>
            <a:stretch/>
          </p:blipFill>
          <p:spPr>
            <a:xfrm>
              <a:off x="7182542" y="360192"/>
              <a:ext cx="2825478" cy="2985434"/>
            </a:xfrm>
            <a:prstGeom prst="rect">
              <a:avLst/>
            </a:prstGeom>
          </p:spPr>
        </p:pic>
        <p:sp>
          <p:nvSpPr>
            <p:cNvPr id="13" name="Obdélník 12">
              <a:extLst>
                <a:ext uri="{FF2B5EF4-FFF2-40B4-BE49-F238E27FC236}">
                  <a16:creationId xmlns:a16="http://schemas.microsoft.com/office/drawing/2014/main" id="{DF3E601E-E8AB-7048-2CBA-20F91921F934}"/>
                </a:ext>
              </a:extLst>
            </p:cNvPr>
            <p:cNvSpPr/>
            <p:nvPr/>
          </p:nvSpPr>
          <p:spPr>
            <a:xfrm>
              <a:off x="7182542" y="2893313"/>
              <a:ext cx="2825479" cy="237067"/>
            </a:xfrm>
            <a:prstGeom prst="rect">
              <a:avLst/>
            </a:prstGeom>
            <a:gradFill flip="none" rotWithShape="1">
              <a:gsLst>
                <a:gs pos="746">
                  <a:schemeClr val="accent1">
                    <a:lumMod val="77000"/>
                    <a:alpha val="0"/>
                  </a:schemeClr>
                </a:gs>
                <a:gs pos="98507">
                  <a:schemeClr val="accent1">
                    <a:lumMod val="77000"/>
                  </a:schemeClr>
                </a:gs>
                <a:gs pos="74000">
                  <a:schemeClr val="accent1">
                    <a:lumMod val="77000"/>
                    <a:alpha val="99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TextovéPole 15">
              <a:extLst>
                <a:ext uri="{FF2B5EF4-FFF2-40B4-BE49-F238E27FC236}">
                  <a16:creationId xmlns:a16="http://schemas.microsoft.com/office/drawing/2014/main" id="{8892B3A5-990B-D522-3564-662E5CA4AF43}"/>
                </a:ext>
              </a:extLst>
            </p:cNvPr>
            <p:cNvSpPr txBox="1"/>
            <p:nvPr/>
          </p:nvSpPr>
          <p:spPr>
            <a:xfrm>
              <a:off x="7182541" y="2844517"/>
              <a:ext cx="11416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i="1" dirty="0" err="1"/>
                <a:t>Fixar</a:t>
              </a:r>
              <a:r>
                <a:rPr lang="cs-CZ" sz="1400" i="1" dirty="0"/>
                <a:t> drone</a:t>
              </a:r>
            </a:p>
          </p:txBody>
        </p:sp>
      </p:grp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41203599-4920-EC88-EA3B-B93550711121}"/>
              </a:ext>
            </a:extLst>
          </p:cNvPr>
          <p:cNvSpPr txBox="1"/>
          <p:nvPr/>
        </p:nvSpPr>
        <p:spPr>
          <a:xfrm>
            <a:off x="8464680" y="4400295"/>
            <a:ext cx="1809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/>
              <a:t>Open </a:t>
            </a:r>
            <a:r>
              <a:rPr lang="cs-CZ" sz="1400" i="1" dirty="0" err="1"/>
              <a:t>discussion</a:t>
            </a:r>
            <a:endParaRPr lang="cs-CZ" sz="1400" i="1" dirty="0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48DE9E18-EAD2-9462-26B9-A428DB36F31F}"/>
              </a:ext>
            </a:extLst>
          </p:cNvPr>
          <p:cNvSpPr txBox="1"/>
          <p:nvPr/>
        </p:nvSpPr>
        <p:spPr>
          <a:xfrm>
            <a:off x="6699767" y="6190031"/>
            <a:ext cx="2685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err="1"/>
              <a:t>Future</a:t>
            </a:r>
            <a:r>
              <a:rPr lang="cs-CZ" sz="1400" i="1" dirty="0"/>
              <a:t> EO by ESA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20ABDFD3-AC74-9EE5-FFEC-AF19761E7692}"/>
              </a:ext>
            </a:extLst>
          </p:cNvPr>
          <p:cNvSpPr txBox="1"/>
          <p:nvPr/>
        </p:nvSpPr>
        <p:spPr>
          <a:xfrm>
            <a:off x="184833" y="6236687"/>
            <a:ext cx="3754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baseline="30000" dirty="0"/>
              <a:t>*1</a:t>
            </a:r>
            <a:r>
              <a:rPr lang="cs-CZ" sz="1400" i="1" dirty="0"/>
              <a:t>EO – </a:t>
            </a:r>
            <a:r>
              <a:rPr lang="cs-CZ" sz="1400" i="1" dirty="0" err="1"/>
              <a:t>Earth</a:t>
            </a:r>
            <a:r>
              <a:rPr lang="cs-CZ" sz="1400" i="1" dirty="0"/>
              <a:t> </a:t>
            </a:r>
            <a:r>
              <a:rPr lang="cs-CZ" sz="1400" i="1" dirty="0" err="1"/>
              <a:t>Observation</a:t>
            </a:r>
            <a:endParaRPr lang="cs-CZ" sz="1400" i="1" dirty="0"/>
          </a:p>
          <a:p>
            <a:r>
              <a:rPr lang="cs-CZ" sz="1400" i="1" baseline="30000" dirty="0"/>
              <a:t>*2</a:t>
            </a:r>
            <a:r>
              <a:rPr lang="cs-CZ" sz="1400" i="1" dirty="0"/>
              <a:t>ESA – </a:t>
            </a:r>
            <a:r>
              <a:rPr lang="cs-CZ" sz="1400" i="1" dirty="0" err="1"/>
              <a:t>European</a:t>
            </a:r>
            <a:r>
              <a:rPr lang="cs-CZ" sz="1400" i="1" dirty="0"/>
              <a:t> </a:t>
            </a:r>
            <a:r>
              <a:rPr lang="cs-CZ" sz="1400" i="1" dirty="0" err="1"/>
              <a:t>Space</a:t>
            </a:r>
            <a:r>
              <a:rPr lang="cs-CZ" sz="1400" i="1" dirty="0"/>
              <a:t> </a:t>
            </a:r>
            <a:r>
              <a:rPr lang="cs-CZ" sz="1400" i="1" dirty="0" err="1"/>
              <a:t>Agency</a:t>
            </a:r>
            <a:r>
              <a:rPr lang="cs-CZ" sz="1400" i="1" dirty="0"/>
              <a:t> </a:t>
            </a:r>
          </a:p>
        </p:txBody>
      </p:sp>
      <p:sp>
        <p:nvSpPr>
          <p:cNvPr id="20" name="Google Shape;62;p14">
            <a:extLst>
              <a:ext uri="{FF2B5EF4-FFF2-40B4-BE49-F238E27FC236}">
                <a16:creationId xmlns:a16="http://schemas.microsoft.com/office/drawing/2014/main" id="{F451554C-9B17-43B2-ABB3-2B487F2B07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6768" y="476134"/>
            <a:ext cx="5875472" cy="134352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990"/>
            </a:pPr>
            <a:r>
              <a:rPr lang="cs" sz="5400" dirty="0">
                <a:latin typeface="Century Gothic"/>
                <a:sym typeface="Century Gothic"/>
              </a:rPr>
              <a:t>Our Work</a:t>
            </a:r>
            <a:endParaRPr sz="5400" dirty="0">
              <a:latin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308773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81</Words>
  <Application>Microsoft Office PowerPoint</Application>
  <PresentationFormat>Širokoúhlá obrazovka</PresentationFormat>
  <Paragraphs>16</Paragraphs>
  <Slides>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9" baseType="lpstr">
      <vt:lpstr>Arial</vt:lpstr>
      <vt:lpstr>Calibri</vt:lpstr>
      <vt:lpstr>Century Gothic</vt:lpstr>
      <vt:lpstr>Liberation Sans</vt:lpstr>
      <vt:lpstr>Wingdings 3</vt:lpstr>
      <vt:lpstr>Ion</vt:lpstr>
      <vt:lpstr>Erasmus+ Latvia 2023</vt:lpstr>
      <vt:lpstr>Prezentace aplikace PowerPoint</vt:lpstr>
      <vt:lpstr>Our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Karel Horák</dc:creator>
  <cp:lastModifiedBy>Helena Ondráčková</cp:lastModifiedBy>
  <cp:revision>252</cp:revision>
  <dcterms:created xsi:type="dcterms:W3CDTF">2023-05-11T19:58:45Z</dcterms:created>
  <dcterms:modified xsi:type="dcterms:W3CDTF">2023-05-19T12:36:03Z</dcterms:modified>
</cp:coreProperties>
</file>